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99" r:id="rId3"/>
    <p:sldMasterId id="2147483712" r:id="rId4"/>
  </p:sldMasterIdLst>
  <p:notesMasterIdLst>
    <p:notesMasterId r:id="rId13"/>
  </p:notesMasterIdLst>
  <p:handoutMasterIdLst>
    <p:handoutMasterId r:id="rId14"/>
  </p:handoutMasterIdLst>
  <p:sldIdLst>
    <p:sldId id="264" r:id="rId5"/>
    <p:sldId id="270" r:id="rId6"/>
    <p:sldId id="267" r:id="rId7"/>
    <p:sldId id="268" r:id="rId8"/>
    <p:sldId id="269" r:id="rId9"/>
    <p:sldId id="272" r:id="rId10"/>
    <p:sldId id="27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B5E5"/>
    <a:srgbClr val="003865"/>
    <a:srgbClr val="012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121AC9-04D3-46DD-AEAB-659653596342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8FA8F3B-70A5-43C0-9708-6D0209579E13}">
      <dgm:prSet/>
      <dgm:spPr/>
      <dgm:t>
        <a:bodyPr/>
        <a:lstStyle/>
        <a:p>
          <a:pPr rtl="0"/>
          <a:r>
            <a:rPr lang="en-US" dirty="0"/>
            <a:t>Single Managed Care Organization Pharmacy Benefit Manager (PBM) </a:t>
          </a:r>
        </a:p>
      </dgm:t>
    </dgm:pt>
    <dgm:pt modelId="{E7CE4C38-1F1D-4E42-A815-1A8465B7246A}" type="parTrans" cxnId="{EE40A49B-4771-4D56-8F90-404C9153FC96}">
      <dgm:prSet/>
      <dgm:spPr/>
      <dgm:t>
        <a:bodyPr/>
        <a:lstStyle/>
        <a:p>
          <a:endParaRPr lang="en-US"/>
        </a:p>
      </dgm:t>
    </dgm:pt>
    <dgm:pt modelId="{F1EDD97F-99CA-4A3A-A5F2-B657F2A1BB04}" type="sibTrans" cxnId="{EE40A49B-4771-4D56-8F90-404C9153FC96}">
      <dgm:prSet/>
      <dgm:spPr/>
      <dgm:t>
        <a:bodyPr/>
        <a:lstStyle/>
        <a:p>
          <a:endParaRPr lang="en-US"/>
        </a:p>
      </dgm:t>
    </dgm:pt>
    <dgm:pt modelId="{CBDE7122-1ECA-470E-91E0-A27AD03E0E7A}">
      <dgm:prSet/>
      <dgm:spPr/>
      <dgm:t>
        <a:bodyPr/>
        <a:lstStyle/>
        <a:p>
          <a:pPr rtl="0"/>
          <a:r>
            <a:rPr lang="en-US"/>
            <a:t>MedImpact contracted by December 30, 2020</a:t>
          </a:r>
        </a:p>
      </dgm:t>
    </dgm:pt>
    <dgm:pt modelId="{CBFC347D-DCDA-4B9D-A5F0-2D183AF28B7D}" type="parTrans" cxnId="{EE55E6EC-D4CE-4F5C-B4E4-386B7C866EC0}">
      <dgm:prSet/>
      <dgm:spPr/>
      <dgm:t>
        <a:bodyPr/>
        <a:lstStyle/>
        <a:p>
          <a:endParaRPr lang="en-US"/>
        </a:p>
      </dgm:t>
    </dgm:pt>
    <dgm:pt modelId="{F5FFB71A-5CE0-4D5F-86C5-508A3CDE4077}" type="sibTrans" cxnId="{EE55E6EC-D4CE-4F5C-B4E4-386B7C866EC0}">
      <dgm:prSet/>
      <dgm:spPr/>
      <dgm:t>
        <a:bodyPr/>
        <a:lstStyle/>
        <a:p>
          <a:endParaRPr lang="en-US"/>
        </a:p>
      </dgm:t>
    </dgm:pt>
    <dgm:pt modelId="{27C59F3E-81A5-4C5E-85B8-2F5FF60793F3}">
      <dgm:prSet/>
      <dgm:spPr/>
      <dgm:t>
        <a:bodyPr/>
        <a:lstStyle/>
        <a:p>
          <a:pPr rtl="0"/>
          <a:r>
            <a:rPr lang="en-US"/>
            <a:t>Implemented on July 1, 2021</a:t>
          </a:r>
        </a:p>
      </dgm:t>
    </dgm:pt>
    <dgm:pt modelId="{756358DE-12FB-4E88-8304-0CF1BDDCED9C}" type="parTrans" cxnId="{BADE5408-D9FF-4EA9-B020-DFBD82763DEE}">
      <dgm:prSet/>
      <dgm:spPr/>
      <dgm:t>
        <a:bodyPr/>
        <a:lstStyle/>
        <a:p>
          <a:endParaRPr lang="en-US"/>
        </a:p>
      </dgm:t>
    </dgm:pt>
    <dgm:pt modelId="{31EA7628-E5C2-4176-8FEC-A73C463F3FB5}" type="sibTrans" cxnId="{BADE5408-D9FF-4EA9-B020-DFBD82763DEE}">
      <dgm:prSet/>
      <dgm:spPr/>
      <dgm:t>
        <a:bodyPr/>
        <a:lstStyle/>
        <a:p>
          <a:endParaRPr lang="en-US"/>
        </a:p>
      </dgm:t>
    </dgm:pt>
    <dgm:pt modelId="{53DEC5BA-5D1B-401C-8569-60BD6054C9F1}">
      <dgm:prSet/>
      <dgm:spPr/>
      <dgm:t>
        <a:bodyPr/>
        <a:lstStyle/>
        <a:p>
          <a:pPr rtl="0"/>
          <a:r>
            <a:rPr lang="en-US" dirty="0"/>
            <a:t>Aligned Fee-for-Service &amp; MCO:</a:t>
          </a:r>
        </a:p>
      </dgm:t>
    </dgm:pt>
    <dgm:pt modelId="{26007171-FF14-4573-B941-2F890734060D}" type="parTrans" cxnId="{73E78BEE-CE27-48DA-9CBE-E82ACEE4BF90}">
      <dgm:prSet/>
      <dgm:spPr/>
      <dgm:t>
        <a:bodyPr/>
        <a:lstStyle/>
        <a:p>
          <a:endParaRPr lang="en-US"/>
        </a:p>
      </dgm:t>
    </dgm:pt>
    <dgm:pt modelId="{F4C11544-D2F6-444E-8488-09A0B5DEAD3B}" type="sibTrans" cxnId="{73E78BEE-CE27-48DA-9CBE-E82ACEE4BF90}">
      <dgm:prSet/>
      <dgm:spPr/>
      <dgm:t>
        <a:bodyPr/>
        <a:lstStyle/>
        <a:p>
          <a:endParaRPr lang="en-US"/>
        </a:p>
      </dgm:t>
    </dgm:pt>
    <dgm:pt modelId="{B4BD1D3E-703A-442B-A656-C99CC3190E90}">
      <dgm:prSet/>
      <dgm:spPr/>
      <dgm:t>
        <a:bodyPr/>
        <a:lstStyle/>
        <a:p>
          <a:pPr rtl="0"/>
          <a:r>
            <a:rPr lang="en-US"/>
            <a:t>Single Preferred Drug List</a:t>
          </a:r>
        </a:p>
      </dgm:t>
    </dgm:pt>
    <dgm:pt modelId="{9F04CBA5-A117-48FC-9F11-09DA0E3AB26B}" type="parTrans" cxnId="{316E7A7E-8003-43AF-A6D6-A6C5F9D4AD35}">
      <dgm:prSet/>
      <dgm:spPr/>
      <dgm:t>
        <a:bodyPr/>
        <a:lstStyle/>
        <a:p>
          <a:endParaRPr lang="en-US"/>
        </a:p>
      </dgm:t>
    </dgm:pt>
    <dgm:pt modelId="{DEE234A7-C539-4D2B-BD25-55FDAF63F05B}" type="sibTrans" cxnId="{316E7A7E-8003-43AF-A6D6-A6C5F9D4AD35}">
      <dgm:prSet/>
      <dgm:spPr/>
      <dgm:t>
        <a:bodyPr/>
        <a:lstStyle/>
        <a:p>
          <a:endParaRPr lang="en-US"/>
        </a:p>
      </dgm:t>
    </dgm:pt>
    <dgm:pt modelId="{4B90A421-375F-4B6E-913B-07E8C549FA14}">
      <dgm:prSet/>
      <dgm:spPr/>
      <dgm:t>
        <a:bodyPr/>
        <a:lstStyle/>
        <a:p>
          <a:pPr rtl="0"/>
          <a:r>
            <a:rPr lang="en-US"/>
            <a:t>Implemented on January 1, 2021</a:t>
          </a:r>
        </a:p>
      </dgm:t>
    </dgm:pt>
    <dgm:pt modelId="{1BA87AF1-E511-48E2-B7EB-2877800DA430}" type="parTrans" cxnId="{3A8470F2-8443-423B-BBC2-274F2940FBEF}">
      <dgm:prSet/>
      <dgm:spPr/>
      <dgm:t>
        <a:bodyPr/>
        <a:lstStyle/>
        <a:p>
          <a:endParaRPr lang="en-US"/>
        </a:p>
      </dgm:t>
    </dgm:pt>
    <dgm:pt modelId="{5CC0817E-2A67-4A9D-B557-5AA6BCFEE702}" type="sibTrans" cxnId="{3A8470F2-8443-423B-BBC2-274F2940FBEF}">
      <dgm:prSet/>
      <dgm:spPr/>
      <dgm:t>
        <a:bodyPr/>
        <a:lstStyle/>
        <a:p>
          <a:endParaRPr lang="en-US"/>
        </a:p>
      </dgm:t>
    </dgm:pt>
    <dgm:pt modelId="{F8C46B14-76E7-48FC-834D-0B388D115CB0}">
      <dgm:prSet/>
      <dgm:spPr/>
      <dgm:t>
        <a:bodyPr/>
        <a:lstStyle/>
        <a:p>
          <a:pPr rtl="0"/>
          <a:r>
            <a:rPr lang="en-US"/>
            <a:t>Aligned managed care and fee-for-service policy</a:t>
          </a:r>
        </a:p>
      </dgm:t>
    </dgm:pt>
    <dgm:pt modelId="{6776332D-FEF2-432D-8219-55E98F4C4F88}" type="parTrans" cxnId="{29512BD6-BB09-42BD-B26B-CD600960C49A}">
      <dgm:prSet/>
      <dgm:spPr/>
      <dgm:t>
        <a:bodyPr/>
        <a:lstStyle/>
        <a:p>
          <a:endParaRPr lang="en-US"/>
        </a:p>
      </dgm:t>
    </dgm:pt>
    <dgm:pt modelId="{5C1DF57D-6DD3-49E8-9743-B1A63D92284A}" type="sibTrans" cxnId="{29512BD6-BB09-42BD-B26B-CD600960C49A}">
      <dgm:prSet/>
      <dgm:spPr/>
      <dgm:t>
        <a:bodyPr/>
        <a:lstStyle/>
        <a:p>
          <a:endParaRPr lang="en-US"/>
        </a:p>
      </dgm:t>
    </dgm:pt>
    <dgm:pt modelId="{82945CFD-ADD3-4E97-AAA4-1AADFC112034}">
      <dgm:prSet/>
      <dgm:spPr/>
      <dgm:t>
        <a:bodyPr/>
        <a:lstStyle/>
        <a:p>
          <a:pPr rtl="0"/>
          <a:r>
            <a:rPr lang="en-US"/>
            <a:t>Brand to generic changes reviewed and recommended by Pharmacy and Therapeutics Advisory Committee quarterly</a:t>
          </a:r>
        </a:p>
      </dgm:t>
    </dgm:pt>
    <dgm:pt modelId="{40B18996-505E-485D-9EB8-DE38FDF477BE}" type="parTrans" cxnId="{1463C11C-7598-4324-A769-A7767EB2E450}">
      <dgm:prSet/>
      <dgm:spPr/>
      <dgm:t>
        <a:bodyPr/>
        <a:lstStyle/>
        <a:p>
          <a:endParaRPr lang="en-US"/>
        </a:p>
      </dgm:t>
    </dgm:pt>
    <dgm:pt modelId="{BE8BA07D-11C0-4C98-A973-327E10E8DA10}" type="sibTrans" cxnId="{1463C11C-7598-4324-A769-A7767EB2E450}">
      <dgm:prSet/>
      <dgm:spPr/>
      <dgm:t>
        <a:bodyPr/>
        <a:lstStyle/>
        <a:p>
          <a:endParaRPr lang="en-US"/>
        </a:p>
      </dgm:t>
    </dgm:pt>
    <dgm:pt modelId="{3253C7C9-D9D3-49FB-BD99-540B094520B2}">
      <dgm:prSet/>
      <dgm:spPr/>
      <dgm:t>
        <a:bodyPr/>
        <a:lstStyle/>
        <a:p>
          <a:pPr rtl="0"/>
          <a:r>
            <a:rPr lang="en-US" dirty="0"/>
            <a:t>Maximize rebates</a:t>
          </a:r>
        </a:p>
      </dgm:t>
    </dgm:pt>
    <dgm:pt modelId="{DAD084F5-DAEC-4F05-9CBB-30D6105E67E7}" type="parTrans" cxnId="{95F15AFF-AE1C-4C01-A223-98E448E24492}">
      <dgm:prSet/>
      <dgm:spPr/>
      <dgm:t>
        <a:bodyPr/>
        <a:lstStyle/>
        <a:p>
          <a:endParaRPr lang="en-US"/>
        </a:p>
      </dgm:t>
    </dgm:pt>
    <dgm:pt modelId="{1B7FB6AC-C734-4478-81AA-1A716E68212C}" type="sibTrans" cxnId="{95F15AFF-AE1C-4C01-A223-98E448E24492}">
      <dgm:prSet/>
      <dgm:spPr/>
      <dgm:t>
        <a:bodyPr/>
        <a:lstStyle/>
        <a:p>
          <a:endParaRPr lang="en-US"/>
        </a:p>
      </dgm:t>
    </dgm:pt>
    <dgm:pt modelId="{370A1026-1B2B-4B90-946C-BC18765D5EB1}">
      <dgm:prSet/>
      <dgm:spPr/>
      <dgm:t>
        <a:bodyPr/>
        <a:lstStyle/>
        <a:p>
          <a:pPr rtl="0"/>
          <a:r>
            <a:rPr lang="en-US" dirty="0"/>
            <a:t>Over-the-counter and outpatient prescription drug coverage</a:t>
          </a:r>
        </a:p>
      </dgm:t>
    </dgm:pt>
    <dgm:pt modelId="{F578ADD3-5103-4692-9533-84D29C0AB6D0}" type="parTrans" cxnId="{B301E57C-4EE9-4E2F-A379-2A97598AA6CC}">
      <dgm:prSet/>
      <dgm:spPr/>
      <dgm:t>
        <a:bodyPr/>
        <a:lstStyle/>
        <a:p>
          <a:endParaRPr lang="en-US"/>
        </a:p>
      </dgm:t>
    </dgm:pt>
    <dgm:pt modelId="{D12FA00E-1131-4495-8CEE-1D1A1E35CCA4}" type="sibTrans" cxnId="{B301E57C-4EE9-4E2F-A379-2A97598AA6CC}">
      <dgm:prSet/>
      <dgm:spPr/>
      <dgm:t>
        <a:bodyPr/>
        <a:lstStyle/>
        <a:p>
          <a:endParaRPr lang="en-US"/>
        </a:p>
      </dgm:t>
    </dgm:pt>
    <dgm:pt modelId="{611F8009-E9BE-44B4-97DE-3798C2198517}">
      <dgm:prSet/>
      <dgm:spPr/>
      <dgm:t>
        <a:bodyPr/>
        <a:lstStyle/>
        <a:p>
          <a:pPr rtl="0"/>
          <a:r>
            <a:rPr lang="en-US" dirty="0"/>
            <a:t>Dispense fee</a:t>
          </a:r>
        </a:p>
      </dgm:t>
    </dgm:pt>
    <dgm:pt modelId="{3D6C6277-819B-499C-A334-9DD272FD93B8}" type="parTrans" cxnId="{D5FCC877-C7DF-4715-AF5E-629EC1B0C4D6}">
      <dgm:prSet/>
      <dgm:spPr/>
      <dgm:t>
        <a:bodyPr/>
        <a:lstStyle/>
        <a:p>
          <a:endParaRPr lang="en-US"/>
        </a:p>
      </dgm:t>
    </dgm:pt>
    <dgm:pt modelId="{B26ECB9D-4AA9-4856-82F3-0C565FA3734B}" type="sibTrans" cxnId="{D5FCC877-C7DF-4715-AF5E-629EC1B0C4D6}">
      <dgm:prSet/>
      <dgm:spPr/>
      <dgm:t>
        <a:bodyPr/>
        <a:lstStyle/>
        <a:p>
          <a:endParaRPr lang="en-US"/>
        </a:p>
      </dgm:t>
    </dgm:pt>
    <dgm:pt modelId="{9E80A061-E7AE-456B-A7CD-8D1B9D40E67A}">
      <dgm:prSet/>
      <dgm:spPr/>
      <dgm:t>
        <a:bodyPr/>
        <a:lstStyle/>
        <a:p>
          <a:pPr rtl="0"/>
          <a:r>
            <a:rPr lang="en-US" dirty="0"/>
            <a:t>Drug reimbursement except for 340B</a:t>
          </a:r>
        </a:p>
      </dgm:t>
    </dgm:pt>
    <dgm:pt modelId="{1EF36F2C-1DB1-41E6-9787-79AF0AC1081F}" type="parTrans" cxnId="{0411A4F8-EF8D-4745-ABEA-59C71D6FE1F7}">
      <dgm:prSet/>
      <dgm:spPr/>
      <dgm:t>
        <a:bodyPr/>
        <a:lstStyle/>
        <a:p>
          <a:endParaRPr lang="en-US"/>
        </a:p>
      </dgm:t>
    </dgm:pt>
    <dgm:pt modelId="{FD6F24C4-1819-4E83-9E9D-D6E8F3A1CF71}" type="sibTrans" cxnId="{0411A4F8-EF8D-4745-ABEA-59C71D6FE1F7}">
      <dgm:prSet/>
      <dgm:spPr/>
      <dgm:t>
        <a:bodyPr/>
        <a:lstStyle/>
        <a:p>
          <a:endParaRPr lang="en-US"/>
        </a:p>
      </dgm:t>
    </dgm:pt>
    <dgm:pt modelId="{57EA3347-EDC8-4985-9E8E-E75E4D8486D2}">
      <dgm:prSet/>
      <dgm:spPr/>
      <dgm:t>
        <a:bodyPr/>
        <a:lstStyle/>
        <a:p>
          <a:pPr rtl="0"/>
          <a:endParaRPr lang="en-US" dirty="0"/>
        </a:p>
      </dgm:t>
    </dgm:pt>
    <dgm:pt modelId="{B22520EE-7540-4DB8-90A8-06C6125628BB}" type="parTrans" cxnId="{13DAEBE3-28E4-4E75-B9FC-AD6761FBF271}">
      <dgm:prSet/>
      <dgm:spPr/>
      <dgm:t>
        <a:bodyPr/>
        <a:lstStyle/>
        <a:p>
          <a:endParaRPr lang="en-US"/>
        </a:p>
      </dgm:t>
    </dgm:pt>
    <dgm:pt modelId="{5C55C980-ABE7-4206-997A-A9591FEC8302}" type="sibTrans" cxnId="{13DAEBE3-28E4-4E75-B9FC-AD6761FBF271}">
      <dgm:prSet/>
      <dgm:spPr/>
      <dgm:t>
        <a:bodyPr/>
        <a:lstStyle/>
        <a:p>
          <a:endParaRPr lang="en-US"/>
        </a:p>
      </dgm:t>
    </dgm:pt>
    <dgm:pt modelId="{757D62B1-73AF-43F5-8E02-87D37194F624}" type="pres">
      <dgm:prSet presAssocID="{15121AC9-04D3-46DD-AEAB-659653596342}" presName="Name0" presStyleCnt="0">
        <dgm:presLayoutVars>
          <dgm:dir/>
          <dgm:animLvl val="lvl"/>
          <dgm:resizeHandles val="exact"/>
        </dgm:presLayoutVars>
      </dgm:prSet>
      <dgm:spPr/>
    </dgm:pt>
    <dgm:pt modelId="{F95D09DA-ED57-4870-A05C-28A0D77D43DE}" type="pres">
      <dgm:prSet presAssocID="{18FA8F3B-70A5-43C0-9708-6D0209579E13}" presName="composite" presStyleCnt="0"/>
      <dgm:spPr/>
    </dgm:pt>
    <dgm:pt modelId="{9A3BDAF8-76FE-4251-B1C1-D6657EF01877}" type="pres">
      <dgm:prSet presAssocID="{18FA8F3B-70A5-43C0-9708-6D0209579E1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69CCB155-D600-4981-BAE5-B60CA14C15A8}" type="pres">
      <dgm:prSet presAssocID="{18FA8F3B-70A5-43C0-9708-6D0209579E13}" presName="desTx" presStyleLbl="alignAccFollowNode1" presStyleIdx="0" presStyleCnt="2">
        <dgm:presLayoutVars>
          <dgm:bulletEnabled val="1"/>
        </dgm:presLayoutVars>
      </dgm:prSet>
      <dgm:spPr/>
    </dgm:pt>
    <dgm:pt modelId="{6101BE98-A22D-407C-B934-73B31D822A94}" type="pres">
      <dgm:prSet presAssocID="{F1EDD97F-99CA-4A3A-A5F2-B657F2A1BB04}" presName="space" presStyleCnt="0"/>
      <dgm:spPr/>
    </dgm:pt>
    <dgm:pt modelId="{7ED88E0B-A96E-49E7-B514-ADFA0294AD90}" type="pres">
      <dgm:prSet presAssocID="{B4BD1D3E-703A-442B-A656-C99CC3190E90}" presName="composite" presStyleCnt="0"/>
      <dgm:spPr/>
    </dgm:pt>
    <dgm:pt modelId="{C9D53E35-5E37-4822-8FD8-79F3ED06233B}" type="pres">
      <dgm:prSet presAssocID="{B4BD1D3E-703A-442B-A656-C99CC3190E9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334F86CE-57DF-4C2F-8793-CDD85C984F4E}" type="pres">
      <dgm:prSet presAssocID="{B4BD1D3E-703A-442B-A656-C99CC3190E90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3053002-34E4-4E9D-A725-A56B10806F3A}" type="presOf" srcId="{F8C46B14-76E7-48FC-834D-0B388D115CB0}" destId="{334F86CE-57DF-4C2F-8793-CDD85C984F4E}" srcOrd="0" destOrd="1" presId="urn:microsoft.com/office/officeart/2005/8/layout/hList1"/>
    <dgm:cxn modelId="{74B92F08-C63C-41C0-A84C-1D1095F2C119}" type="presOf" srcId="{53DEC5BA-5D1B-401C-8569-60BD6054C9F1}" destId="{69CCB155-D600-4981-BAE5-B60CA14C15A8}" srcOrd="0" destOrd="2" presId="urn:microsoft.com/office/officeart/2005/8/layout/hList1"/>
    <dgm:cxn modelId="{BADE5408-D9FF-4EA9-B020-DFBD82763DEE}" srcId="{18FA8F3B-70A5-43C0-9708-6D0209579E13}" destId="{27C59F3E-81A5-4C5E-85B8-2F5FF60793F3}" srcOrd="1" destOrd="0" parTransId="{756358DE-12FB-4E88-8304-0CF1BDDCED9C}" sibTransId="{31EA7628-E5C2-4176-8FEC-A73C463F3FB5}"/>
    <dgm:cxn modelId="{1463C11C-7598-4324-A769-A7767EB2E450}" srcId="{B4BD1D3E-703A-442B-A656-C99CC3190E90}" destId="{82945CFD-ADD3-4E97-AAA4-1AADFC112034}" srcOrd="2" destOrd="0" parTransId="{40B18996-505E-485D-9EB8-DE38FDF477BE}" sibTransId="{BE8BA07D-11C0-4C98-A973-327E10E8DA10}"/>
    <dgm:cxn modelId="{B7256A29-3638-46B9-BD77-BB2E325C7C6D}" type="presOf" srcId="{9E80A061-E7AE-456B-A7CD-8D1B9D40E67A}" destId="{69CCB155-D600-4981-BAE5-B60CA14C15A8}" srcOrd="0" destOrd="5" presId="urn:microsoft.com/office/officeart/2005/8/layout/hList1"/>
    <dgm:cxn modelId="{527C6C2A-734E-4BA1-B6C5-FF0FEECB9E23}" type="presOf" srcId="{82945CFD-ADD3-4E97-AAA4-1AADFC112034}" destId="{334F86CE-57DF-4C2F-8793-CDD85C984F4E}" srcOrd="0" destOrd="2" presId="urn:microsoft.com/office/officeart/2005/8/layout/hList1"/>
    <dgm:cxn modelId="{89D5F435-20D9-4162-9689-31BCEF5AB1A4}" type="presOf" srcId="{3253C7C9-D9D3-49FB-BD99-540B094520B2}" destId="{334F86CE-57DF-4C2F-8793-CDD85C984F4E}" srcOrd="0" destOrd="3" presId="urn:microsoft.com/office/officeart/2005/8/layout/hList1"/>
    <dgm:cxn modelId="{C4B99065-EE3B-47F9-9C33-8DFF629E0248}" type="presOf" srcId="{15121AC9-04D3-46DD-AEAB-659653596342}" destId="{757D62B1-73AF-43F5-8E02-87D37194F624}" srcOrd="0" destOrd="0" presId="urn:microsoft.com/office/officeart/2005/8/layout/hList1"/>
    <dgm:cxn modelId="{DD8D3C4A-CA26-4074-A805-F0CD558954D4}" type="presOf" srcId="{CBDE7122-1ECA-470E-91E0-A27AD03E0E7A}" destId="{69CCB155-D600-4981-BAE5-B60CA14C15A8}" srcOrd="0" destOrd="0" presId="urn:microsoft.com/office/officeart/2005/8/layout/hList1"/>
    <dgm:cxn modelId="{D5FCC877-C7DF-4715-AF5E-629EC1B0C4D6}" srcId="{53DEC5BA-5D1B-401C-8569-60BD6054C9F1}" destId="{611F8009-E9BE-44B4-97DE-3798C2198517}" srcOrd="1" destOrd="0" parTransId="{3D6C6277-819B-499C-A334-9DD272FD93B8}" sibTransId="{B26ECB9D-4AA9-4856-82F3-0C565FA3734B}"/>
    <dgm:cxn modelId="{781DF87B-7893-425F-880C-2E950C7A9FB7}" type="presOf" srcId="{27C59F3E-81A5-4C5E-85B8-2F5FF60793F3}" destId="{69CCB155-D600-4981-BAE5-B60CA14C15A8}" srcOrd="0" destOrd="1" presId="urn:microsoft.com/office/officeart/2005/8/layout/hList1"/>
    <dgm:cxn modelId="{B301E57C-4EE9-4E2F-A379-2A97598AA6CC}" srcId="{53DEC5BA-5D1B-401C-8569-60BD6054C9F1}" destId="{370A1026-1B2B-4B90-946C-BC18765D5EB1}" srcOrd="0" destOrd="0" parTransId="{F578ADD3-5103-4692-9533-84D29C0AB6D0}" sibTransId="{D12FA00E-1131-4495-8CEE-1D1A1E35CCA4}"/>
    <dgm:cxn modelId="{70D1607D-29E7-4755-80D7-DDE0C7B82F38}" type="presOf" srcId="{611F8009-E9BE-44B4-97DE-3798C2198517}" destId="{69CCB155-D600-4981-BAE5-B60CA14C15A8}" srcOrd="0" destOrd="4" presId="urn:microsoft.com/office/officeart/2005/8/layout/hList1"/>
    <dgm:cxn modelId="{316E7A7E-8003-43AF-A6D6-A6C5F9D4AD35}" srcId="{15121AC9-04D3-46DD-AEAB-659653596342}" destId="{B4BD1D3E-703A-442B-A656-C99CC3190E90}" srcOrd="1" destOrd="0" parTransId="{9F04CBA5-A117-48FC-9F11-09DA0E3AB26B}" sibTransId="{DEE234A7-C539-4D2B-BD25-55FDAF63F05B}"/>
    <dgm:cxn modelId="{F03DCC84-C166-43ED-B96E-F4E036CEBB34}" type="presOf" srcId="{4B90A421-375F-4B6E-913B-07E8C549FA14}" destId="{334F86CE-57DF-4C2F-8793-CDD85C984F4E}" srcOrd="0" destOrd="0" presId="urn:microsoft.com/office/officeart/2005/8/layout/hList1"/>
    <dgm:cxn modelId="{EE40A49B-4771-4D56-8F90-404C9153FC96}" srcId="{15121AC9-04D3-46DD-AEAB-659653596342}" destId="{18FA8F3B-70A5-43C0-9708-6D0209579E13}" srcOrd="0" destOrd="0" parTransId="{E7CE4C38-1F1D-4E42-A815-1A8465B7246A}" sibTransId="{F1EDD97F-99CA-4A3A-A5F2-B657F2A1BB04}"/>
    <dgm:cxn modelId="{7E9FD1C0-30FD-42BE-B8DD-F9E036446A15}" type="presOf" srcId="{18FA8F3B-70A5-43C0-9708-6D0209579E13}" destId="{9A3BDAF8-76FE-4251-B1C1-D6657EF01877}" srcOrd="0" destOrd="0" presId="urn:microsoft.com/office/officeart/2005/8/layout/hList1"/>
    <dgm:cxn modelId="{5A314CC2-C3D4-4F3F-9E63-E10F36B99929}" type="presOf" srcId="{57EA3347-EDC8-4985-9E8E-E75E4D8486D2}" destId="{69CCB155-D600-4981-BAE5-B60CA14C15A8}" srcOrd="0" destOrd="6" presId="urn:microsoft.com/office/officeart/2005/8/layout/hList1"/>
    <dgm:cxn modelId="{10B560D0-4BFD-4EDE-96F7-97535B6BC6E7}" type="presOf" srcId="{370A1026-1B2B-4B90-946C-BC18765D5EB1}" destId="{69CCB155-D600-4981-BAE5-B60CA14C15A8}" srcOrd="0" destOrd="3" presId="urn:microsoft.com/office/officeart/2005/8/layout/hList1"/>
    <dgm:cxn modelId="{29512BD6-BB09-42BD-B26B-CD600960C49A}" srcId="{B4BD1D3E-703A-442B-A656-C99CC3190E90}" destId="{F8C46B14-76E7-48FC-834D-0B388D115CB0}" srcOrd="1" destOrd="0" parTransId="{6776332D-FEF2-432D-8219-55E98F4C4F88}" sibTransId="{5C1DF57D-6DD3-49E8-9743-B1A63D92284A}"/>
    <dgm:cxn modelId="{13DAEBE3-28E4-4E75-B9FC-AD6761FBF271}" srcId="{53DEC5BA-5D1B-401C-8569-60BD6054C9F1}" destId="{57EA3347-EDC8-4985-9E8E-E75E4D8486D2}" srcOrd="3" destOrd="0" parTransId="{B22520EE-7540-4DB8-90A8-06C6125628BB}" sibTransId="{5C55C980-ABE7-4206-997A-A9591FEC8302}"/>
    <dgm:cxn modelId="{EE55E6EC-D4CE-4F5C-B4E4-386B7C866EC0}" srcId="{18FA8F3B-70A5-43C0-9708-6D0209579E13}" destId="{CBDE7122-1ECA-470E-91E0-A27AD03E0E7A}" srcOrd="0" destOrd="0" parTransId="{CBFC347D-DCDA-4B9D-A5F0-2D183AF28B7D}" sibTransId="{F5FFB71A-5CE0-4D5F-86C5-508A3CDE4077}"/>
    <dgm:cxn modelId="{73E78BEE-CE27-48DA-9CBE-E82ACEE4BF90}" srcId="{18FA8F3B-70A5-43C0-9708-6D0209579E13}" destId="{53DEC5BA-5D1B-401C-8569-60BD6054C9F1}" srcOrd="2" destOrd="0" parTransId="{26007171-FF14-4573-B941-2F890734060D}" sibTransId="{F4C11544-D2F6-444E-8488-09A0B5DEAD3B}"/>
    <dgm:cxn modelId="{3A8470F2-8443-423B-BBC2-274F2940FBEF}" srcId="{B4BD1D3E-703A-442B-A656-C99CC3190E90}" destId="{4B90A421-375F-4B6E-913B-07E8C549FA14}" srcOrd="0" destOrd="0" parTransId="{1BA87AF1-E511-48E2-B7EB-2877800DA430}" sibTransId="{5CC0817E-2A67-4A9D-B557-5AA6BCFEE702}"/>
    <dgm:cxn modelId="{9A16D6F4-BB70-405E-B470-57640E8A5AFC}" type="presOf" srcId="{B4BD1D3E-703A-442B-A656-C99CC3190E90}" destId="{C9D53E35-5E37-4822-8FD8-79F3ED06233B}" srcOrd="0" destOrd="0" presId="urn:microsoft.com/office/officeart/2005/8/layout/hList1"/>
    <dgm:cxn modelId="{0411A4F8-EF8D-4745-ABEA-59C71D6FE1F7}" srcId="{53DEC5BA-5D1B-401C-8569-60BD6054C9F1}" destId="{9E80A061-E7AE-456B-A7CD-8D1B9D40E67A}" srcOrd="2" destOrd="0" parTransId="{1EF36F2C-1DB1-41E6-9787-79AF0AC1081F}" sibTransId="{FD6F24C4-1819-4E83-9E9D-D6E8F3A1CF71}"/>
    <dgm:cxn modelId="{95F15AFF-AE1C-4C01-A223-98E448E24492}" srcId="{B4BD1D3E-703A-442B-A656-C99CC3190E90}" destId="{3253C7C9-D9D3-49FB-BD99-540B094520B2}" srcOrd="3" destOrd="0" parTransId="{DAD084F5-DAEC-4F05-9CBB-30D6105E67E7}" sibTransId="{1B7FB6AC-C734-4478-81AA-1A716E68212C}"/>
    <dgm:cxn modelId="{5039F953-77A7-4392-A5D8-42F2DA01BE46}" type="presParOf" srcId="{757D62B1-73AF-43F5-8E02-87D37194F624}" destId="{F95D09DA-ED57-4870-A05C-28A0D77D43DE}" srcOrd="0" destOrd="0" presId="urn:microsoft.com/office/officeart/2005/8/layout/hList1"/>
    <dgm:cxn modelId="{3B376198-F39C-483F-9294-4DF99CF8DF24}" type="presParOf" srcId="{F95D09DA-ED57-4870-A05C-28A0D77D43DE}" destId="{9A3BDAF8-76FE-4251-B1C1-D6657EF01877}" srcOrd="0" destOrd="0" presId="urn:microsoft.com/office/officeart/2005/8/layout/hList1"/>
    <dgm:cxn modelId="{90EB602C-4206-48AA-8C23-4DE3F70A5E20}" type="presParOf" srcId="{F95D09DA-ED57-4870-A05C-28A0D77D43DE}" destId="{69CCB155-D600-4981-BAE5-B60CA14C15A8}" srcOrd="1" destOrd="0" presId="urn:microsoft.com/office/officeart/2005/8/layout/hList1"/>
    <dgm:cxn modelId="{8E8D5E5F-6AC3-468D-906E-067CA2D40FFB}" type="presParOf" srcId="{757D62B1-73AF-43F5-8E02-87D37194F624}" destId="{6101BE98-A22D-407C-B934-73B31D822A94}" srcOrd="1" destOrd="0" presId="urn:microsoft.com/office/officeart/2005/8/layout/hList1"/>
    <dgm:cxn modelId="{812EE1AE-F660-40C9-9700-6FAFAC67F374}" type="presParOf" srcId="{757D62B1-73AF-43F5-8E02-87D37194F624}" destId="{7ED88E0B-A96E-49E7-B514-ADFA0294AD90}" srcOrd="2" destOrd="0" presId="urn:microsoft.com/office/officeart/2005/8/layout/hList1"/>
    <dgm:cxn modelId="{07F4EFEC-970A-48F2-ACAE-85D3E87D684B}" type="presParOf" srcId="{7ED88E0B-A96E-49E7-B514-ADFA0294AD90}" destId="{C9D53E35-5E37-4822-8FD8-79F3ED06233B}" srcOrd="0" destOrd="0" presId="urn:microsoft.com/office/officeart/2005/8/layout/hList1"/>
    <dgm:cxn modelId="{6897F72D-294E-4F29-9B50-AAD8F2C6F46B}" type="presParOf" srcId="{7ED88E0B-A96E-49E7-B514-ADFA0294AD90}" destId="{334F86CE-57DF-4C2F-8793-CDD85C984F4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BDAF8-76FE-4251-B1C1-D6657EF01877}">
      <dsp:nvSpPr>
        <dsp:cNvPr id="0" name=""/>
        <dsp:cNvSpPr/>
      </dsp:nvSpPr>
      <dsp:spPr>
        <a:xfrm>
          <a:off x="54" y="124172"/>
          <a:ext cx="5230935" cy="8411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Single Managed Care Organization Pharmacy Benefit Manager (PBM) </a:t>
          </a:r>
        </a:p>
      </dsp:txBody>
      <dsp:txXfrm>
        <a:off x="54" y="124172"/>
        <a:ext cx="5230935" cy="841146"/>
      </dsp:txXfrm>
    </dsp:sp>
    <dsp:sp modelId="{69CCB155-D600-4981-BAE5-B60CA14C15A8}">
      <dsp:nvSpPr>
        <dsp:cNvPr id="0" name=""/>
        <dsp:cNvSpPr/>
      </dsp:nvSpPr>
      <dsp:spPr>
        <a:xfrm>
          <a:off x="54" y="965318"/>
          <a:ext cx="5230935" cy="353556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MedImpact contracted by December 30, 2020</a:t>
          </a: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Implemented on July 1, 2021</a:t>
          </a: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Aligned Fee-for-Service &amp; MCO:</a:t>
          </a:r>
        </a:p>
        <a:p>
          <a:pPr marL="457200" lvl="2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Over-the-counter and outpatient prescription drug coverage</a:t>
          </a:r>
        </a:p>
        <a:p>
          <a:pPr marL="457200" lvl="2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Dispense fee</a:t>
          </a:r>
        </a:p>
        <a:p>
          <a:pPr marL="457200" lvl="2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Drug reimbursement except for 340B</a:t>
          </a:r>
        </a:p>
        <a:p>
          <a:pPr marL="457200" lvl="2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 dirty="0"/>
        </a:p>
      </dsp:txBody>
      <dsp:txXfrm>
        <a:off x="54" y="965318"/>
        <a:ext cx="5230935" cy="3535560"/>
      </dsp:txXfrm>
    </dsp:sp>
    <dsp:sp modelId="{C9D53E35-5E37-4822-8FD8-79F3ED06233B}">
      <dsp:nvSpPr>
        <dsp:cNvPr id="0" name=""/>
        <dsp:cNvSpPr/>
      </dsp:nvSpPr>
      <dsp:spPr>
        <a:xfrm>
          <a:off x="5963321" y="124172"/>
          <a:ext cx="5230935" cy="841146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Single Preferred Drug List</a:t>
          </a:r>
        </a:p>
      </dsp:txBody>
      <dsp:txXfrm>
        <a:off x="5963321" y="124172"/>
        <a:ext cx="5230935" cy="841146"/>
      </dsp:txXfrm>
    </dsp:sp>
    <dsp:sp modelId="{334F86CE-57DF-4C2F-8793-CDD85C984F4E}">
      <dsp:nvSpPr>
        <dsp:cNvPr id="0" name=""/>
        <dsp:cNvSpPr/>
      </dsp:nvSpPr>
      <dsp:spPr>
        <a:xfrm>
          <a:off x="5963321" y="965318"/>
          <a:ext cx="5230935" cy="3535560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Implemented on January 1, 2021</a:t>
          </a: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Aligned managed care and fee-for-service policy</a:t>
          </a: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/>
            <a:t>Brand to generic changes reviewed and recommended by Pharmacy and Therapeutics Advisory Committee quarterly</a:t>
          </a: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Maximize rebates</a:t>
          </a:r>
        </a:p>
      </dsp:txBody>
      <dsp:txXfrm>
        <a:off x="5963321" y="965318"/>
        <a:ext cx="5230935" cy="3535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3B90CC-7BD2-42E1-9178-E6D1C16093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17937B-4F63-44AD-9C42-704134A718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C1E4C-05C4-435C-BE9C-322EA8E9F817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B2E8C3-867C-4663-AD62-45A4DF9114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25470A-A69E-44DF-88AE-28F1D8C6BD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C67D4-CA95-47C8-A554-2847BB7B7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117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67E5-6FE0-43A8-B16B-8103E841DB7A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70F99-635C-4177-8AE6-0B42FE39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058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C4FC53-DDA8-49EC-9515-A2FCBFE48BA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56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51535-96FA-4E7C-AD8D-16A29B5CD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DA6316-DED8-45F7-8993-552BA04D9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11B4-0615-428A-8BB5-2E871144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6BF8F-F7AA-4101-B91E-4F393AC34295}" type="datetime1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D7527-E268-4C08-B91D-4024E283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8E404-9940-413A-ABE0-263F2E98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0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5AFD5-9BF9-48B2-92FD-643F6D711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6D7DC9-D47A-42B9-8E60-81CB096EF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F504C-8910-4E56-B2A3-50F8B3DE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CD3A-1451-47D7-9A38-0A5EB97DC64D}" type="datetime1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07ADF-A127-41E0-B854-5FBC072A1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FB8D1-BC60-430D-B10E-9DB235F0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7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81323C-927D-473E-99A5-F38E06C58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2B21C7-F488-4B78-AA1F-87599AD2A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3DCD9-1EC6-4111-A200-7234F2F56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DEC5B-60C6-4F14-971D-1471123DC026}" type="datetime1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4D321-DF41-465B-B3C9-0D1A31CF2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FEE2C-9E85-4EEA-A2CE-CBDC68457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29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11B4-0615-428A-8BB5-2E871144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50986-F620-43FC-B33A-57BCE8EF7700}" type="datetime1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D7527-E268-4C08-B91D-4024E283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8E404-9940-413A-ABE0-263F2E98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540B98-CDA1-4461-8068-FDF47A5EB316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CF5C98-0256-4514-BDB2-91846222632E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505E8568-44ED-4389-BB41-925D47F616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571" y="6231846"/>
            <a:ext cx="1130584" cy="570991"/>
          </a:xfrm>
          <a:prstGeom prst="rect">
            <a:avLst/>
          </a:prstGeom>
        </p:spPr>
      </p:pic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CD43FF43-DBD7-475D-9380-6D8558AFDD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923" y="776570"/>
            <a:ext cx="5582151" cy="292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534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29611-CB1C-4421-8512-22A62E56745A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BDF51E-DBBD-77C9-83F5-06C607E14294}"/>
              </a:ext>
            </a:extLst>
          </p:cNvPr>
          <p:cNvSpPr txBox="1"/>
          <p:nvPr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2BE0ED3C-0548-D31A-1125-F644C68CCA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6A66C05-8739-AD9B-1AB2-D8BEEBD94C69}"/>
              </a:ext>
            </a:extLst>
          </p:cNvPr>
          <p:cNvSpPr txBox="1"/>
          <p:nvPr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12733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7E64-2FC3-4934-AF5F-ACB39E9CF86F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FD3BB9-0E35-68D1-8A42-C70D1F21D35E}"/>
              </a:ext>
            </a:extLst>
          </p:cNvPr>
          <p:cNvSpPr txBox="1"/>
          <p:nvPr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3D5128-C10B-A43E-9D4E-F78D5E62FD56}"/>
              </a:ext>
            </a:extLst>
          </p:cNvPr>
          <p:cNvSpPr txBox="1"/>
          <p:nvPr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pic>
        <p:nvPicPr>
          <p:cNvPr id="9" name="Picture 8" descr="Text&#10;&#10;Description automatically generated with low confidence">
            <a:extLst>
              <a:ext uri="{FF2B5EF4-FFF2-40B4-BE49-F238E27FC236}">
                <a16:creationId xmlns:a16="http://schemas.microsoft.com/office/drawing/2014/main" id="{6CBBA3A3-960C-4A77-220F-9BD8752FE5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440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8A0D7-5BC6-40DB-834D-83F83ADF57B6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259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9A13-B10D-42F6-A016-5F0D4AF52FAA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563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94A3-F548-458E-91CA-123E6DE4883D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893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1480-4722-4037-92A3-9AD579A50249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627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53CB8-578B-4D8E-9B71-AA6E8E425894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816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EB302-324A-4201-BCB1-60B4E3CBA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25D9C-14F1-4D3C-8D97-93F1B3DD9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7A7DE-042B-46DC-A09E-D65CF87A9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CE0C6-2075-452D-B154-4FC5C6FC0D1D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95FA2-DC68-43E5-8C89-2BAFE03BB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CEE65-6CEF-494E-B623-A33853681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312D98-857E-FEE5-3CA2-2F499BCD77A0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4E897F-A097-C671-44D9-38B2A4C21013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115D4CDC-90FC-A63F-F7E0-F138853799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571" y="6231846"/>
            <a:ext cx="1130584" cy="57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418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F142-7DCD-44D8-899A-BCB4022CE2D1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4629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8C8BC-7790-48D5-A62B-6B96CE8CB44A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001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5050-B86F-4E49-9711-19A7EC174EF5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048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DCD1-27E5-48DF-BA68-48E97145861B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5947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11B4-0615-428A-8BB5-2E871144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8F8A-1E35-4531-AB5E-C474ADF2143A}" type="datetime1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D7527-E268-4C08-B91D-4024E283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8E404-9940-413A-ABE0-263F2E98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540B98-CDA1-4461-8068-FDF47A5EB316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CF5C98-0256-4514-BDB2-91846222632E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505E8568-44ED-4389-BB41-925D47F616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571" y="6231846"/>
            <a:ext cx="1130584" cy="570991"/>
          </a:xfrm>
          <a:prstGeom prst="rect">
            <a:avLst/>
          </a:prstGeom>
        </p:spPr>
      </p:pic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CD43FF43-DBD7-475D-9380-6D8558AFDD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923" y="776570"/>
            <a:ext cx="5582151" cy="292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158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11B4-0615-428A-8BB5-2E871144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1B706-3E56-4C66-BBEF-6A18CD8C3D24}" type="datetime1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D7527-E268-4C08-B91D-4024E283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8E404-9940-413A-ABE0-263F2E98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540B98-CDA1-4461-8068-FDF47A5EB316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CF5C98-0256-4514-BDB2-91846222632E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505E8568-44ED-4389-BB41-925D47F616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571" y="6231846"/>
            <a:ext cx="1130584" cy="570991"/>
          </a:xfrm>
          <a:prstGeom prst="rect">
            <a:avLst/>
          </a:prstGeom>
        </p:spPr>
      </p:pic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CD43FF43-DBD7-475D-9380-6D8558AFDD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923" y="776570"/>
            <a:ext cx="5582151" cy="292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5286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51535-96FA-4E7C-AD8D-16A29B5CD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DA6316-DED8-45F7-8993-552BA04D9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11B4-0615-428A-8BB5-2E871144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6BC-D6D8-42A9-87C5-0C7BA474C2D1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D7527-E268-4C08-B91D-4024E283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8E404-9940-413A-ABE0-263F2E98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9240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EB302-324A-4201-BCB1-60B4E3CBA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25D9C-14F1-4D3C-8D97-93F1B3DD9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7A7DE-042B-46DC-A09E-D65CF87A9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1157-D4C0-4443-8532-ECEFECB42247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95FA2-DC68-43E5-8C89-2BAFE03BB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CEE65-6CEF-494E-B623-A33853681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3511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4BD60-9E92-47A9-95C1-FEA0AB78B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A595B-41E0-4FCC-8528-5FEE2F3A9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7E686-C5E0-4FEB-B4B4-DB2BB0E46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B0F2-5069-4280-81D7-BBAC3AEA8DC8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37681-3CC1-4196-945A-C751D072F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236A5-D64C-4CDE-8949-033E9CB1D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8213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39563-515C-4B3B-8A2E-EFB49C23A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E4434-B008-4DA4-B1FF-E4CEA24CE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FD230-BFE8-4CB5-8C18-9BDBB081B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D9A63-A0E6-4246-A63F-33427186A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BEFA-39AB-4E5E-A781-E188DB1C5966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3D2E8-834C-4D8C-A9B4-26C1FB871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901F9-B670-46CB-826A-9F0F76E0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385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4BD60-9E92-47A9-95C1-FEA0AB78B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A595B-41E0-4FCC-8528-5FEE2F3A9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7E686-C5E0-4FEB-B4B4-DB2BB0E46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D632-1B5B-4BE8-AA14-F89779E23557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37681-3CC1-4196-945A-C751D072F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236A5-D64C-4CDE-8949-033E9CB1D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265128-B933-F60C-88D0-076A55B23859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336CF-4B3D-D372-5CE9-6A07F6751AF1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0E63E907-5BFC-49A0-D344-68129B4F17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571" y="6231846"/>
            <a:ext cx="1130584" cy="57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201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FAE07-425F-4ECB-A38E-852D64F24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6E39A-8FAE-4C68-9B06-4C3288801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D55176-2946-4C69-970F-04BEDEAC4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F51E81-403E-4D5C-B062-01660AE67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8DF9DA-4562-4768-B3E3-8C59B6ED9D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5062CE-E26D-40B7-83A8-DF3057B1D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58925-3A0C-4576-B341-CFC9E6070C90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79AB9E-FAF7-4C02-8E4F-658D6F309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4702A9-1B12-460D-A0A5-80CE7AFD4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5863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EF635-C29A-483F-9E31-8E43F391F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55FE49-72DD-40FB-B3F7-F3C2514D9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58BD-D429-4825-BAD1-928038D1CCC5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FD5414-11A3-44E5-BD85-989B3D98B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819CF3-AC53-4903-B808-1A0F0274C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8877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4E65C-1E6D-4FDE-9B1C-48FE02A22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0619-15CD-4CF5-ADE8-A0732F37E7E5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95B0C8-0773-46C8-B3E7-8F447CDD5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36D20-1A4D-4939-B40B-1465C9969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4604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211B-5611-4C54-866B-39A4B34A5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E6960-C385-4DBD-BAAE-6F747E602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C5F36-C52C-4BE1-B0C3-E31F78088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952C2-04A9-46E8-84E1-276299438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2EB5C-2FDF-48D1-A9D1-010E177F789A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F27D0-1BC8-4687-9285-1EEE6E44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089121-A6F5-4E00-870B-DFE9DB1C4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4698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33191-C7C1-4DF1-A908-7AB3EA44B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CEA5C1-187D-4720-AEE8-0765A8B16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349DA-8303-4A4A-B4C4-110C1C473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6FFE1-DA1E-480B-8F9C-335E6FC6F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24ABB-4671-4D29-A128-2A98B409AE12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F0FED-E1DC-443C-B9F3-F97F76523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5BBDF-AFE1-4F26-BABB-A8D1E34F5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5130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5AFD5-9BF9-48B2-92FD-643F6D711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6D7DC9-D47A-42B9-8E60-81CB096EF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F504C-8910-4E56-B2A3-50F8B3DE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5ED7-50BA-4CFB-89E6-76BAF1B7F122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07ADF-A127-41E0-B854-5FBC072A1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FB8D1-BC60-430D-B10E-9DB235F09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564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81323C-927D-473E-99A5-F38E06C58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2B21C7-F488-4B78-AA1F-87599AD2A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3DCD9-1EC6-4111-A200-7234F2F56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986B-0DBC-4ABF-9C80-AD1DFA7A7FE9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4D321-DF41-465B-B3C9-0D1A31CF2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FEE2C-9E85-4EEA-A2CE-CBDC68457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2698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E11B4-0615-428A-8BB5-2E8711447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AF8E-5236-4E01-8624-634A489D9924}" type="datetime1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D7527-E268-4C08-B91D-4024E2834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8E404-9940-413A-ABE0-263F2E980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540B98-CDA1-4461-8068-FDF47A5EB316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CF5C98-0256-4514-BDB2-91846222632E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505E8568-44ED-4389-BB41-925D47F616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571" y="6231846"/>
            <a:ext cx="1130584" cy="570991"/>
          </a:xfrm>
          <a:prstGeom prst="rect">
            <a:avLst/>
          </a:prstGeom>
        </p:spPr>
      </p:pic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CD43FF43-DBD7-475D-9380-6D8558AFDD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923" y="776570"/>
            <a:ext cx="5582151" cy="292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613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D633A-4EFA-4C1C-B64E-F8F5A265987A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BDF51E-DBBD-77C9-83F5-06C607E14294}"/>
              </a:ext>
            </a:extLst>
          </p:cNvPr>
          <p:cNvSpPr txBox="1"/>
          <p:nvPr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pic>
        <p:nvPicPr>
          <p:cNvPr id="8" name="Picture 7" descr="Text&#10;&#10;Description automatically generated with low confidence">
            <a:extLst>
              <a:ext uri="{FF2B5EF4-FFF2-40B4-BE49-F238E27FC236}">
                <a16:creationId xmlns:a16="http://schemas.microsoft.com/office/drawing/2014/main" id="{2BE0ED3C-0548-D31A-1125-F644C68CCA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6A66C05-8739-AD9B-1AB2-D8BEEBD94C69}"/>
              </a:ext>
            </a:extLst>
          </p:cNvPr>
          <p:cNvSpPr txBox="1"/>
          <p:nvPr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570029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E859-D70D-4E94-A23D-F0D346D1BB33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FD3BB9-0E35-68D1-8A42-C70D1F21D35E}"/>
              </a:ext>
            </a:extLst>
          </p:cNvPr>
          <p:cNvSpPr txBox="1"/>
          <p:nvPr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3D5128-C10B-A43E-9D4E-F78D5E62FD56}"/>
              </a:ext>
            </a:extLst>
          </p:cNvPr>
          <p:cNvSpPr txBox="1"/>
          <p:nvPr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pic>
        <p:nvPicPr>
          <p:cNvPr id="9" name="Picture 8" descr="Text&#10;&#10;Description automatically generated with low confidence">
            <a:extLst>
              <a:ext uri="{FF2B5EF4-FFF2-40B4-BE49-F238E27FC236}">
                <a16:creationId xmlns:a16="http://schemas.microsoft.com/office/drawing/2014/main" id="{6CBBA3A3-960C-4A77-220F-9BD8752FE5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11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39563-515C-4B3B-8A2E-EFB49C23A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E4434-B008-4DA4-B1FF-E4CEA24CE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FD230-BFE8-4CB5-8C18-9BDBB081B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D9A63-A0E6-4246-A63F-33427186A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EE728-D8F6-40A6-926C-FAE0B8C119E9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3D2E8-834C-4D8C-A9B4-26C1FB871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901F9-B670-46CB-826A-9F0F76E0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650226-5F03-B811-B4CF-BA66467DA50F}"/>
              </a:ext>
            </a:extLst>
          </p:cNvPr>
          <p:cNvSpPr txBox="1"/>
          <p:nvPr userDrawn="1"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B452AC-47DD-D978-3C38-A466EE098CBE}"/>
              </a:ext>
            </a:extLst>
          </p:cNvPr>
          <p:cNvSpPr txBox="1"/>
          <p:nvPr userDrawn="1"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62B5E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A1A5C4C6-B3F9-B2C7-CFB5-73329AC1F0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571" y="6231846"/>
            <a:ext cx="1130584" cy="57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5326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093-1AAA-46F2-8BDF-847200DCE214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3599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7159-6848-404F-A3CE-FE8AF5829989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0119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BD59-5CE4-4EBA-8C55-E7F20EFEF6C1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8037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5077-72E8-4B2C-AEB5-3DA7942734A7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7711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ABAF2-DC76-4873-B876-ABB8C9833207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41944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2A2EB-DC38-4409-9599-D892306404E4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6312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76E61-DEBC-46D7-97C8-5AC98B561A34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73810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92B4-C38E-41DB-9186-8755EFE4800E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6422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25CB-6F3C-4759-97E2-2307C7CD5325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6944-F601-477E-B16E-B12B2A3FF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16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FAE07-425F-4ECB-A38E-852D64F24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6E39A-8FAE-4C68-9B06-4C3288801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D55176-2946-4C69-970F-04BEDEAC4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F51E81-403E-4D5C-B062-01660AE67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8DF9DA-4562-4768-B3E3-8C59B6ED9D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5062CE-E26D-40B7-83A8-DF3057B1D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6BDB6-83D0-473E-A380-C37B7516083F}" type="datetime1">
              <a:rPr lang="en-US" smtClean="0"/>
              <a:t>10/5/2023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79AB9E-FAF7-4C02-8E4F-658D6F309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4702A9-1B12-460D-A0A5-80CE7AFD4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1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EF635-C29A-483F-9E31-8E43F391F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55FE49-72DD-40FB-B3F7-F3C2514D9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B99F-89D9-4A77-9384-E338F1BB56FA}" type="datetime1">
              <a:rPr lang="en-US" smtClean="0"/>
              <a:t>10/5/2023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FD5414-11A3-44E5-BD85-989B3D98B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819CF3-AC53-4903-B808-1A0F0274C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46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4E65C-1E6D-4FDE-9B1C-48FE02A22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9067-9BDF-46A0-9522-C9E7178A2FC5}" type="datetime1">
              <a:rPr lang="en-US" smtClean="0"/>
              <a:t>10/5/2023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95B0C8-0773-46C8-B3E7-8F447CDD5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36D20-1A4D-4939-B40B-1465C9969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8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211B-5611-4C54-866B-39A4B34A5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E6960-C385-4DBD-BAAE-6F747E602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C5F36-C52C-4BE1-B0C3-E31F78088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0952C2-04A9-46E8-84E1-276299438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66255-352E-4A4E-8AC2-BE869A6BE272}" type="datetime1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F27D0-1BC8-4687-9285-1EEE6E44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089121-A6F5-4E00-870B-DFE9DB1C4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0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33191-C7C1-4DF1-A908-7AB3EA44B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CEA5C1-187D-4720-AEE8-0765A8B16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349DA-8303-4A4A-B4C4-110C1C473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6FFE1-DA1E-480B-8F9C-335E6FC6F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E6DB-7B23-41D6-B8F8-4623B158FB66}" type="datetime1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F0FED-E1DC-443C-B9F3-F97F76523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5BBDF-AFE1-4F26-BABB-A8D1E34F5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7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BBB3A-E606-4DAE-8E3E-9C71A2657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336ABF-CC4F-4F0B-B289-049618AF0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C93AE-916D-4932-BDF6-BD10D02EA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C4CE-3EAA-406D-A872-99D52CBEA8D9}" type="datetime1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058C9-06A0-4D1B-8B1C-8EE2ACAB9F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D2DA5-95AE-4027-B16A-0A033E9961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BC044-2CDC-422B-9D5E-DCA391CDAF54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7CFF0-8AF3-4D5D-9D11-7D9475288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26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98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BBB3A-E606-4DAE-8E3E-9C71A2657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336ABF-CC4F-4F0B-B289-049618AF0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C93AE-916D-4932-BDF6-BD10D02EA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5B6E2-3679-4CED-B024-56A502CFE1A0}" type="datetime1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058C9-06A0-4D1B-8B1C-8EE2ACAB9F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D2DA5-95AE-4027-B16A-0A033E9961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7CFF0-8AF3-4D5D-9D11-7D9475288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42883-37D5-451D-809C-BC8248D1BD17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7CFF0-8AF3-4D5D-9D11-7D9475288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93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295D2129-93E6-4C0B-8497-29456D2AB5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923" y="758991"/>
            <a:ext cx="5582151" cy="29239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1955ED-361D-4B19-BFBF-468D332CAC82}"/>
              </a:ext>
            </a:extLst>
          </p:cNvPr>
          <p:cNvSpPr txBox="1"/>
          <p:nvPr/>
        </p:nvSpPr>
        <p:spPr>
          <a:xfrm>
            <a:off x="0" y="-1"/>
            <a:ext cx="12192000" cy="307777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8839B0-B766-4187-A575-66E49BB58953}"/>
              </a:ext>
            </a:extLst>
          </p:cNvPr>
          <p:cNvSpPr txBox="1"/>
          <p:nvPr/>
        </p:nvSpPr>
        <p:spPr>
          <a:xfrm>
            <a:off x="0" y="6136697"/>
            <a:ext cx="12192000" cy="723275"/>
          </a:xfrm>
          <a:prstGeom prst="rect">
            <a:avLst/>
          </a:prstGeom>
          <a:solidFill>
            <a:srgbClr val="003865"/>
          </a:solidFill>
        </p:spPr>
        <p:txBody>
          <a:bodyPr wrap="square" rtlCol="0">
            <a:spAutoFit/>
          </a:bodyPr>
          <a:lstStyle/>
          <a:p>
            <a:br>
              <a:rPr lang="en-US" sz="800" dirty="0"/>
            </a:br>
            <a:br>
              <a:rPr lang="en-US" sz="1100" dirty="0"/>
            </a:br>
            <a:br>
              <a:rPr lang="en-US" sz="1100" dirty="0"/>
            </a:br>
            <a:endParaRPr lang="en-US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FEF89B-ADB2-4BEE-80F2-733CA21374E3}"/>
              </a:ext>
            </a:extLst>
          </p:cNvPr>
          <p:cNvSpPr txBox="1"/>
          <p:nvPr/>
        </p:nvSpPr>
        <p:spPr>
          <a:xfrm>
            <a:off x="385762" y="3729129"/>
            <a:ext cx="1142047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Single Pharmacy Benefit Manager</a:t>
            </a:r>
          </a:p>
          <a:p>
            <a:pPr algn="ctr"/>
            <a:r>
              <a:rPr lang="en-US" sz="2000" b="1" dirty="0"/>
              <a:t>Prepared for the Interim Joint Committee on Health Services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Veronica Judy-Cecil, DMS Senior Deputy Commissioner</a:t>
            </a:r>
          </a:p>
          <a:p>
            <a:pPr algn="ctr"/>
            <a:r>
              <a:rPr lang="en-US" sz="2000" b="1" dirty="0"/>
              <a:t>Steve Bechtel, DMS Chief Financial Officer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September 27, 2023</a:t>
            </a:r>
          </a:p>
        </p:txBody>
      </p:sp>
      <p:pic>
        <p:nvPicPr>
          <p:cNvPr id="10" name="Picture 9" descr="Text&#10;&#10;Description automatically generated with low confidence">
            <a:extLst>
              <a:ext uri="{FF2B5EF4-FFF2-40B4-BE49-F238E27FC236}">
                <a16:creationId xmlns:a16="http://schemas.microsoft.com/office/drawing/2014/main" id="{FB47C041-BACA-4E42-9227-1227F143DB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517" y="6206861"/>
            <a:ext cx="1187080" cy="621804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EEB648D-ABDC-61E5-6B18-92FCAE29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034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3535"/>
            <a:ext cx="10515600" cy="1024381"/>
          </a:xfrm>
        </p:spPr>
        <p:txBody>
          <a:bodyPr/>
          <a:lstStyle/>
          <a:p>
            <a:pPr algn="ctr"/>
            <a:r>
              <a:rPr lang="en-US" dirty="0"/>
              <a:t>Senate Bill 50 (2020 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7282667"/>
              </p:ext>
            </p:extLst>
          </p:nvPr>
        </p:nvGraphicFramePr>
        <p:xfrm>
          <a:off x="381000" y="1307916"/>
          <a:ext cx="11194312" cy="4625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540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86D1-6FED-4396-910B-FC160311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684" y="347907"/>
            <a:ext cx="5537577" cy="757646"/>
          </a:xfrm>
        </p:spPr>
        <p:txBody>
          <a:bodyPr>
            <a:noAutofit/>
          </a:bodyPr>
          <a:lstStyle/>
          <a:p>
            <a:r>
              <a:rPr lang="en-US" sz="4800" b="1" dirty="0"/>
              <a:t>Senate Bill 50 Analysis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A29B8F3-C065-4CA7-B41B-8828CE8EBB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473" y="3944136"/>
            <a:ext cx="19053" cy="114316"/>
          </a:xfr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C8B0F68-80D2-4CF2-86EE-E15DA364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136" y="6326372"/>
            <a:ext cx="331381" cy="320675"/>
          </a:xfrm>
        </p:spPr>
        <p:txBody>
          <a:bodyPr/>
          <a:lstStyle/>
          <a:p>
            <a:fld id="{5727CFF0-8AF3-4D5D-9D11-7D9475288EEF}" type="slidenum">
              <a:rPr lang="en-US" sz="2000" smtClean="0">
                <a:solidFill>
                  <a:schemeClr val="bg1"/>
                </a:solidFill>
              </a:rPr>
              <a:pPr/>
              <a:t>3</a:t>
            </a:fld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8826" y="1155381"/>
            <a:ext cx="1085229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METHODOLOGY: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Analyzed time periods </a:t>
            </a:r>
            <a:r>
              <a:rPr lang="en-US" sz="2000" i="1" dirty="0"/>
              <a:t>before</a:t>
            </a:r>
            <a:r>
              <a:rPr lang="en-US" sz="2000" dirty="0"/>
              <a:t> (CY 2018-2020) and </a:t>
            </a:r>
            <a:r>
              <a:rPr lang="en-US" sz="2000" i="1" dirty="0"/>
              <a:t>after</a:t>
            </a:r>
            <a:r>
              <a:rPr lang="en-US" sz="2000" dirty="0"/>
              <a:t> (CY 2021-2022) provisions of Senate Bill 50 were implemented.</a:t>
            </a:r>
          </a:p>
          <a:p>
            <a:pPr lvl="1"/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Evaluated the total managed care pharmacy costs defined as:</a:t>
            </a:r>
          </a:p>
          <a:p>
            <a:pPr lvl="2"/>
            <a:endParaRPr lang="en-US" sz="2000" dirty="0"/>
          </a:p>
          <a:p>
            <a:pPr lvl="2"/>
            <a:r>
              <a:rPr lang="en-US" sz="2000" b="1" i="1" dirty="0"/>
              <a:t>Total pharmacy cost = MCO claim expenditures + MCO report non-benefit expenses – estimated rebates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2000" dirty="0"/>
              <a:t>All amounts (including rebates) are on an incurred date of service basis.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2000" dirty="0"/>
              <a:t>Claims plus non-benefit expenses underlie the future capitation rates paid to the MCOs.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2000" dirty="0"/>
              <a:t>340B, Title XXI CHIP, and zero paid claims are not eligible for rebates.</a:t>
            </a:r>
          </a:p>
          <a:p>
            <a:pPr lvl="3"/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Per member per month (PMPM) amounts were adjusted to normalize for enrollment mix changes that have occurred, particularly during the COVID-19 public health emergency.</a:t>
            </a:r>
          </a:p>
        </p:txBody>
      </p:sp>
    </p:spTree>
    <p:extLst>
      <p:ext uri="{BB962C8B-B14F-4D97-AF65-F5344CB8AC3E}">
        <p14:creationId xmlns:p14="http://schemas.microsoft.com/office/powerpoint/2010/main" val="24084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86D1-6FED-4396-910B-FC160311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7210" y="423587"/>
            <a:ext cx="5537577" cy="554264"/>
          </a:xfrm>
        </p:spPr>
        <p:txBody>
          <a:bodyPr>
            <a:noAutofit/>
          </a:bodyPr>
          <a:lstStyle/>
          <a:p>
            <a:r>
              <a:rPr lang="en-US" sz="4800" b="1" dirty="0"/>
              <a:t>Senate Bill 50 Analysis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A29B8F3-C065-4CA7-B41B-8828CE8EBB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473" y="3944136"/>
            <a:ext cx="19053" cy="114316"/>
          </a:xfr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C8B0F68-80D2-4CF2-86EE-E15DA364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136" y="6326372"/>
            <a:ext cx="491524" cy="320675"/>
          </a:xfrm>
        </p:spPr>
        <p:txBody>
          <a:bodyPr/>
          <a:lstStyle/>
          <a:p>
            <a:fld id="{5727CFF0-8AF3-4D5D-9D11-7D9475288EEF}" type="slidenum">
              <a:rPr lang="en-US" sz="2000" smtClean="0">
                <a:solidFill>
                  <a:schemeClr val="bg1"/>
                </a:solidFill>
              </a:rPr>
              <a:pPr/>
              <a:t>4</a:t>
            </a:fld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65127D-49E1-48FE-A847-28212CBA1800}"/>
              </a:ext>
            </a:extLst>
          </p:cNvPr>
          <p:cNvSpPr txBox="1"/>
          <p:nvPr/>
        </p:nvSpPr>
        <p:spPr>
          <a:xfrm>
            <a:off x="557555" y="5626180"/>
            <a:ext cx="936373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u="sng" dirty="0"/>
              <a:t>CY 2022: 15.9% increase is due to MCO claim expenditures outpacing the increase in rebates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8055A6D-7BD5-F76D-0BDA-BA4A2164AFB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4140" y="1039823"/>
            <a:ext cx="4902771" cy="208845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57555" y="3265928"/>
            <a:ext cx="1163444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u="sng" dirty="0"/>
              <a:t>Prior to SB 50: Annual total PMPM trends were above 10%</a:t>
            </a:r>
          </a:p>
          <a:p>
            <a:pPr marL="744538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Claim PMPMs increased 5.7% on average between CY 2018 and CY 2020 under MCO management.</a:t>
            </a:r>
          </a:p>
          <a:p>
            <a:pPr marL="744538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Rebate PMPMs declined 6.9% in that same period primarily due to increased 340B utilization and MCOs switching to newly launched generics with lower rebates.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57555" y="4557968"/>
            <a:ext cx="10831032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u="sng" dirty="0"/>
              <a:t>CY 2021: 8.6% reduction is due to rebates outpacing the increase in MCO claim expenditures</a:t>
            </a:r>
          </a:p>
          <a:p>
            <a:pPr marL="744538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Rebates maximized after implementation of the single Preferred Drug List (PDL).</a:t>
            </a:r>
          </a:p>
          <a:p>
            <a:pPr marL="744538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Reduction would have been larger if not for the continued increase in 340B utilization.</a:t>
            </a:r>
          </a:p>
        </p:txBody>
      </p:sp>
    </p:spTree>
    <p:extLst>
      <p:ext uri="{BB962C8B-B14F-4D97-AF65-F5344CB8AC3E}">
        <p14:creationId xmlns:p14="http://schemas.microsoft.com/office/powerpoint/2010/main" val="1834913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86D1-6FED-4396-910B-FC160311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682" y="441422"/>
            <a:ext cx="5537577" cy="554264"/>
          </a:xfrm>
        </p:spPr>
        <p:txBody>
          <a:bodyPr>
            <a:noAutofit/>
          </a:bodyPr>
          <a:lstStyle/>
          <a:p>
            <a:r>
              <a:rPr lang="en-US" sz="4800" b="1" dirty="0"/>
              <a:t>Senate Bill 50 Analysis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A29B8F3-C065-4CA7-B41B-8828CE8EBB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473" y="3944136"/>
            <a:ext cx="19053" cy="114316"/>
          </a:xfr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C8B0F68-80D2-4CF2-86EE-E15DA364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136" y="6326372"/>
            <a:ext cx="491524" cy="320675"/>
          </a:xfrm>
        </p:spPr>
        <p:txBody>
          <a:bodyPr/>
          <a:lstStyle/>
          <a:p>
            <a:fld id="{5727CFF0-8AF3-4D5D-9D11-7D9475288EEF}" type="slidenum">
              <a:rPr lang="en-US" sz="2000" smtClean="0">
                <a:solidFill>
                  <a:schemeClr val="bg1"/>
                </a:solidFill>
              </a:rPr>
              <a:pPr/>
              <a:t>5</a:t>
            </a:fld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65127D-49E1-48FE-A847-28212CBA1800}"/>
              </a:ext>
            </a:extLst>
          </p:cNvPr>
          <p:cNvSpPr txBox="1"/>
          <p:nvPr/>
        </p:nvSpPr>
        <p:spPr>
          <a:xfrm>
            <a:off x="363117" y="995686"/>
            <a:ext cx="1096925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7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u="sng" dirty="0"/>
              <a:t>Without SB 50, the total pharmacy expenditure would have been higher by the </a:t>
            </a:r>
            <a:r>
              <a:rPr lang="en-US" sz="1700" b="1" u="sng"/>
              <a:t>following estimates:</a:t>
            </a:r>
            <a:endParaRPr lang="en-US" sz="1700" b="1" u="sng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$172.5M in CY2021 ($138M federal funds and $34.5M state funds)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$110.2M in CY2022 ($88.2M federal funds and $22.0M state funds)</a:t>
            </a:r>
          </a:p>
          <a:p>
            <a:pPr lvl="2"/>
            <a:endParaRPr lang="en-US" sz="17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700" b="1" u="sng" dirty="0"/>
              <a:t>While rebates have increased year-over-year, so has overall pharmacy cost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Preferring brand drugs over generic increases cost reimbursed through the PBM but results in lower net cost due to maximizing rebates.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There has been a significant increase in utilization of high-cost brand drugs, most of which are relatively new to the market.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3AF29D-B3B1-DAF0-6C53-1FF20F062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117" y="995686"/>
            <a:ext cx="11446709" cy="212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65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5563"/>
            <a:ext cx="10515600" cy="114488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Senate Bill 50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898" y="1448524"/>
            <a:ext cx="10515600" cy="45326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340B Provider Claims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Non-discrimination reimbursement provision in SB 50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Covered entities or their contract pharmacies retain the margin, which is the difference between acquisition cost and reimbursement from the single PBM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Margin has grown significantly due to increases in managed care expenditures from $49 million in CY 2019 to $358 million in CY 2022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For CY2022, we estimate 340B providers retained $196 million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These claims are not subject to rebate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7C8B0F68-80D2-4CF2-86EE-E15DA364AC33}"/>
              </a:ext>
            </a:extLst>
          </p:cNvPr>
          <p:cNvSpPr txBox="1">
            <a:spLocks/>
          </p:cNvSpPr>
          <p:nvPr/>
        </p:nvSpPr>
        <p:spPr>
          <a:xfrm>
            <a:off x="203136" y="6326372"/>
            <a:ext cx="491524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727CFF0-8AF3-4D5D-9D11-7D9475288EEF}" type="slidenum">
              <a:rPr lang="en-US" sz="2000" smtClean="0">
                <a:solidFill>
                  <a:schemeClr val="bg1"/>
                </a:solidFill>
              </a:rPr>
              <a:pPr/>
              <a:t>6</a:t>
            </a:fld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296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Fee-for-Service Pharmacy Benefit Manager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870" y="174739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err="1"/>
              <a:t>MedImpact</a:t>
            </a:r>
            <a:r>
              <a:rPr lang="en-US" sz="4000" dirty="0"/>
              <a:t> was the successful bidder on the </a:t>
            </a:r>
            <a:r>
              <a:rPr lang="en-US" sz="4000"/>
              <a:t>most recent Request </a:t>
            </a:r>
            <a:r>
              <a:rPr lang="en-US" sz="4000" dirty="0"/>
              <a:t>for Proposal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Implementation Date: January 1,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7C8B0F68-80D2-4CF2-86EE-E15DA364AC33}"/>
              </a:ext>
            </a:extLst>
          </p:cNvPr>
          <p:cNvSpPr txBox="1">
            <a:spLocks/>
          </p:cNvSpPr>
          <p:nvPr/>
        </p:nvSpPr>
        <p:spPr>
          <a:xfrm>
            <a:off x="203136" y="6326372"/>
            <a:ext cx="491524" cy="320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727CFF0-8AF3-4D5D-9D11-7D9475288EEF}" type="slidenum">
              <a:rPr lang="en-US" sz="2000" smtClean="0">
                <a:solidFill>
                  <a:schemeClr val="bg1"/>
                </a:solidFill>
              </a:rPr>
              <a:pPr/>
              <a:t>7</a:t>
            </a:fld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822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1CF0C-74F8-4838-B9C4-C82B65164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0649" y="2708644"/>
            <a:ext cx="5530703" cy="1440712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dirty="0"/>
              <a:t>QUESTIONS?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5B5E2-9848-4375-B740-890A9B6EB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8348" y="6305107"/>
            <a:ext cx="395177" cy="363205"/>
          </a:xfrm>
        </p:spPr>
        <p:txBody>
          <a:bodyPr/>
          <a:lstStyle/>
          <a:p>
            <a:fld id="{5727CFF0-8AF3-4D5D-9D11-7D9475288EEF}" type="slidenum">
              <a:rPr lang="en-US" sz="2000" smtClean="0">
                <a:solidFill>
                  <a:schemeClr val="bg1"/>
                </a:solidFill>
              </a:rPr>
              <a:pPr/>
              <a:t>8</a:t>
            </a:fld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35928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9BC84CC-F1A9-4090-B4F0-B6BBC70EEFF6}" vid="{A04727F0-D860-43FF-AE0C-E99FDCA464F9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9BC84CC-F1A9-4090-B4F0-B6BBC70EEFF6}" vid="{A04727F0-D860-43FF-AE0C-E99FDCA464F9}"/>
    </a:ext>
  </a:extLst>
</a:theme>
</file>

<file path=ppt/theme/theme4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1976</TotalTime>
  <Words>583</Words>
  <Application>Microsoft Office PowerPoint</Application>
  <PresentationFormat>Widescreen</PresentationFormat>
  <Paragraphs>81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Theme1</vt:lpstr>
      <vt:lpstr>Office Theme</vt:lpstr>
      <vt:lpstr>1_Theme1</vt:lpstr>
      <vt:lpstr>1_Office Theme</vt:lpstr>
      <vt:lpstr>PowerPoint Presentation</vt:lpstr>
      <vt:lpstr>Senate Bill 50 (2020 RS)</vt:lpstr>
      <vt:lpstr>Senate Bill 50 Analysis</vt:lpstr>
      <vt:lpstr>Senate Bill 50 Analysis</vt:lpstr>
      <vt:lpstr>Senate Bill 50 Analysis</vt:lpstr>
      <vt:lpstr>Senate Bill 50 Analysis</vt:lpstr>
      <vt:lpstr>Fee-for-Service Pharmacy Benefit Manager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Brice J (CHFS)</dc:creator>
  <cp:lastModifiedBy>Joel Kurzman</cp:lastModifiedBy>
  <cp:revision>49</cp:revision>
  <dcterms:created xsi:type="dcterms:W3CDTF">2022-07-12T13:08:44Z</dcterms:created>
  <dcterms:modified xsi:type="dcterms:W3CDTF">2023-10-05T18:20:35Z</dcterms:modified>
</cp:coreProperties>
</file>